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rgbClr val="375A7D"/>
          </a:solidFill>
        </a:fill>
      </a:tcStyle>
    </a:wholeTbl>
    <a:band2H>
      <a:tcTxStyle b="def" i="def"/>
      <a:tcStyle>
        <a:tcBdr/>
        <a:fill>
          <a:solidFill>
            <a:srgbClr val="3B749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53D5FD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53D5FD"/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53D5FD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A0A0A">
              <a:alpha val="92000"/>
            </a:srgbClr>
          </a:solidFill>
        </a:fill>
      </a:tcStyle>
    </a:band2H>
    <a:firstCo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635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635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D6D6D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080">
              <a:alpha val="3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41B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D26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2">
            <a:satOff val="44164"/>
            <a:lumOff val="14231"/>
          </a:schemeClr>
        </a:fontRef>
        <a:schemeClr val="accent2">
          <a:satOff val="44164"/>
          <a:lumOff val="1423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D51ADE6A-740E-44AE-83CC-AE7238B6C88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31900" y="6032500"/>
            <a:ext cx="21907500" cy="3124200"/>
          </a:xfrm>
          <a:prstGeom prst="rect">
            <a:avLst/>
          </a:prstGeom>
        </p:spPr>
        <p:txBody>
          <a:bodyPr/>
          <a:lstStyle>
            <a:lvl1pPr>
              <a:defRPr spc="1375" sz="86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31900" y="4775200"/>
            <a:ext cx="21907500" cy="1244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half" idx="13"/>
          </p:nvPr>
        </p:nvSpPr>
        <p:spPr>
          <a:xfrm>
            <a:off x="12192000" y="6861168"/>
            <a:ext cx="12192000" cy="6858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Image"/>
          <p:cNvSpPr/>
          <p:nvPr>
            <p:ph type="pic" sz="half" idx="14"/>
          </p:nvPr>
        </p:nvSpPr>
        <p:spPr>
          <a:xfrm>
            <a:off x="12192000" y="0"/>
            <a:ext cx="12192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idx="15"/>
          </p:nvPr>
        </p:nvSpPr>
        <p:spPr>
          <a:xfrm>
            <a:off x="0" y="0"/>
            <a:ext cx="12192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/>
          <p:nvPr>
            <p:ph type="body" sz="quarter" idx="13"/>
          </p:nvPr>
        </p:nvSpPr>
        <p:spPr>
          <a:xfrm>
            <a:off x="2374900" y="8991600"/>
            <a:ext cx="19621500" cy="660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“Type a quote here.”"/>
          <p:cNvSpPr txBox="1"/>
          <p:nvPr>
            <p:ph type="body" sz="quarter" idx="14"/>
          </p:nvPr>
        </p:nvSpPr>
        <p:spPr>
          <a:xfrm>
            <a:off x="2374900" y="5999360"/>
            <a:ext cx="19621500" cy="96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–Johnny Appleseed"/>
          <p:cNvSpPr txBox="1"/>
          <p:nvPr>
            <p:ph type="body" sz="quarter" idx="13"/>
          </p:nvPr>
        </p:nvSpPr>
        <p:spPr>
          <a:xfrm>
            <a:off x="2374900" y="41656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3" name="“Type a quote here.”"/>
          <p:cNvSpPr txBox="1"/>
          <p:nvPr>
            <p:ph type="body" sz="quarter" idx="14"/>
          </p:nvPr>
        </p:nvSpPr>
        <p:spPr>
          <a:xfrm>
            <a:off x="2374900" y="1917700"/>
            <a:ext cx="19621500" cy="965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14" name="Image"/>
          <p:cNvSpPr/>
          <p:nvPr>
            <p:ph type="pic" idx="15"/>
          </p:nvPr>
        </p:nvSpPr>
        <p:spPr>
          <a:xfrm>
            <a:off x="0" y="5080992"/>
            <a:ext cx="24384000" cy="8626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31900" y="1409700"/>
            <a:ext cx="21907500" cy="2057400"/>
          </a:xfrm>
          <a:prstGeom prst="rect">
            <a:avLst/>
          </a:prstGeom>
        </p:spPr>
        <p:txBody>
          <a:bodyPr/>
          <a:lstStyle>
            <a:lvl1pPr>
              <a:defRPr spc="1375" sz="86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31900" y="698500"/>
            <a:ext cx="21907500" cy="7112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0" y="3810000"/>
            <a:ext cx="24384000" cy="989409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1231900" y="1409700"/>
            <a:ext cx="21907500" cy="2057400"/>
          </a:xfrm>
          <a:prstGeom prst="rect">
            <a:avLst/>
          </a:prstGeom>
        </p:spPr>
        <p:txBody>
          <a:bodyPr/>
          <a:lstStyle>
            <a:lvl1pPr>
              <a:defRPr spc="1375" sz="86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1231900" y="698500"/>
            <a:ext cx="21907500" cy="7112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512" sz="32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1231900" y="5295900"/>
            <a:ext cx="21907500" cy="3124200"/>
          </a:xfrm>
          <a:prstGeom prst="rect">
            <a:avLst/>
          </a:prstGeom>
        </p:spPr>
        <p:txBody>
          <a:bodyPr anchor="ctr"/>
          <a:lstStyle>
            <a:lvl1pPr>
              <a:defRPr spc="1375" sz="86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Image"/>
          <p:cNvSpPr/>
          <p:nvPr>
            <p:ph type="pic" idx="13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Title Text"/>
          <p:cNvSpPr txBox="1"/>
          <p:nvPr>
            <p:ph type="title"/>
          </p:nvPr>
        </p:nvSpPr>
        <p:spPr>
          <a:xfrm>
            <a:off x="1028700" y="6057900"/>
            <a:ext cx="10147300" cy="4191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Body Level One…"/>
          <p:cNvSpPr txBox="1"/>
          <p:nvPr>
            <p:ph type="body" sz="quarter" idx="1"/>
          </p:nvPr>
        </p:nvSpPr>
        <p:spPr>
          <a:xfrm>
            <a:off x="1028700" y="4813300"/>
            <a:ext cx="10147300" cy="1244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512" sz="32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/>
          <p:nvPr>
            <p:ph type="pic" idx="13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1244600" y="863600"/>
            <a:ext cx="9525000" cy="2603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half" idx="1"/>
          </p:nvPr>
        </p:nvSpPr>
        <p:spPr>
          <a:xfrm>
            <a:off x="1244600" y="3962400"/>
            <a:ext cx="9525000" cy="8521700"/>
          </a:xfrm>
          <a:prstGeom prst="rect">
            <a:avLst/>
          </a:prstGeom>
        </p:spPr>
        <p:txBody>
          <a:bodyPr/>
          <a:lstStyle>
            <a:lvl1pPr marL="546100" indent="-546100">
              <a:spcBef>
                <a:spcPts val="4500"/>
              </a:spcBef>
              <a:defRPr sz="4200"/>
            </a:lvl1pPr>
            <a:lvl2pPr marL="1092200" indent="-546100">
              <a:spcBef>
                <a:spcPts val="4500"/>
              </a:spcBef>
              <a:defRPr sz="4200"/>
            </a:lvl2pPr>
            <a:lvl3pPr marL="1638300" indent="-546100">
              <a:spcBef>
                <a:spcPts val="4500"/>
              </a:spcBef>
              <a:defRPr sz="4200"/>
            </a:lvl3pPr>
            <a:lvl4pPr marL="2184400" indent="-546100">
              <a:spcBef>
                <a:spcPts val="4500"/>
              </a:spcBef>
              <a:defRPr sz="4200"/>
            </a:lvl4pPr>
            <a:lvl5pPr marL="2730500" indent="-546100">
              <a:spcBef>
                <a:spcPts val="4500"/>
              </a:spcBef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xfrm>
            <a:off x="1231900" y="2133600"/>
            <a:ext cx="21907500" cy="94488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231900" y="863600"/>
            <a:ext cx="21907500" cy="200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231900" y="2844800"/>
            <a:ext cx="21907500" cy="944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0790" y="13049250"/>
            <a:ext cx="431293" cy="5207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992" strike="noStrike" sz="6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https://ionicframework.com/docs/pro/deploy/setup/" TargetMode="External"/><Relationship Id="rId4" Type="http://schemas.openxmlformats.org/officeDocument/2006/relationships/image" Target="../media/image3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https://ionic.zendesk.com/hc/en-us/articles/360003567694" TargetMode="External"/><Relationship Id="rId4" Type="http://schemas.openxmlformats.org/officeDocument/2006/relationships/image" Target="../media/image3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3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"/><Relationship Id="rId3" Type="http://schemas.openxmlformats.org/officeDocument/2006/relationships/image" Target="../media/image8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.jpeg"/><Relationship Id="rId4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Ionic Pro Overview Training"/>
          <p:cNvSpPr txBox="1"/>
          <p:nvPr/>
        </p:nvSpPr>
        <p:spPr>
          <a:xfrm>
            <a:off x="5738436" y="5687483"/>
            <a:ext cx="14278376" cy="176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40000"/>
              </a:lnSpc>
              <a:defRPr spc="-480" sz="9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Ionic Pro Overview Training</a:t>
            </a:r>
          </a:p>
        </p:txBody>
      </p:sp>
      <p:pic>
        <p:nvPicPr>
          <p:cNvPr id="140" name="ionic-pro-logo-md.png" descr="ionic-pro-logo-m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29443" y="4296544"/>
            <a:ext cx="2925113" cy="711779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19 September 2018"/>
          <p:cNvSpPr txBox="1"/>
          <p:nvPr/>
        </p:nvSpPr>
        <p:spPr>
          <a:xfrm>
            <a:off x="20870333" y="12009966"/>
            <a:ext cx="3146147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pc="-112" sz="2800">
                <a:solidFill>
                  <a:srgbClr val="818EA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19 September 2018</a:t>
            </a:r>
          </a:p>
        </p:txBody>
      </p:sp>
      <p:sp>
        <p:nvSpPr>
          <p:cNvPr id="142" name="Government of Canada"/>
          <p:cNvSpPr txBox="1"/>
          <p:nvPr/>
        </p:nvSpPr>
        <p:spPr>
          <a:xfrm>
            <a:off x="9369907" y="7416799"/>
            <a:ext cx="564418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ct val="160000"/>
              </a:lnSpc>
              <a:defRPr spc="-176" sz="4400">
                <a:solidFill>
                  <a:srgbClr val="8F96AE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Government of Canada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Organization vs. Personal Accounts…"/>
          <p:cNvSpPr txBox="1"/>
          <p:nvPr/>
        </p:nvSpPr>
        <p:spPr>
          <a:xfrm>
            <a:off x="2080508" y="3676483"/>
            <a:ext cx="20222984" cy="8312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Organization vs. Personal Accounts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Managing access to certain apps</a:t>
            </a:r>
          </a:p>
        </p:txBody>
      </p:sp>
      <p:sp>
        <p:nvSpPr>
          <p:cNvPr id="186" name="Any Questions of Account Overview Topics?"/>
          <p:cNvSpPr txBox="1"/>
          <p:nvPr>
            <p:ph type="ctrTitle"/>
          </p:nvPr>
        </p:nvSpPr>
        <p:spPr>
          <a:xfrm>
            <a:off x="2080508" y="1860948"/>
            <a:ext cx="18871871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Any Questions of Account Overview Topics?</a:t>
            </a:r>
          </a:p>
        </p:txBody>
      </p:sp>
      <p:pic>
        <p:nvPicPr>
          <p:cNvPr id="187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ackage"/>
          <p:cNvSpPr txBox="1"/>
          <p:nvPr>
            <p:ph type="ctrTitle"/>
          </p:nvPr>
        </p:nvSpPr>
        <p:spPr>
          <a:xfrm>
            <a:off x="8003735" y="4103756"/>
            <a:ext cx="8376530" cy="31242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Package</a:t>
            </a:r>
          </a:p>
        </p:txBody>
      </p:sp>
      <p:sp>
        <p:nvSpPr>
          <p:cNvPr id="190" name="Create Native binaries for iOS and Android in the cloud"/>
          <p:cNvSpPr txBox="1"/>
          <p:nvPr>
            <p:ph type="subTitle" sz="quarter" idx="1"/>
          </p:nvPr>
        </p:nvSpPr>
        <p:spPr>
          <a:xfrm>
            <a:off x="1238250" y="7253369"/>
            <a:ext cx="21907500" cy="124460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Create Native binaries for iOS and Android in the cloud</a:t>
            </a:r>
          </a:p>
        </p:txBody>
      </p:sp>
      <p:pic>
        <p:nvPicPr>
          <p:cNvPr id="191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4" name="Image Gallery"/>
          <p:cNvGrpSpPr/>
          <p:nvPr/>
        </p:nvGrpSpPr>
        <p:grpSpPr>
          <a:xfrm>
            <a:off x="13377242" y="4268857"/>
            <a:ext cx="2794001" cy="4308275"/>
            <a:chOff x="0" y="244274"/>
            <a:chExt cx="2794000" cy="4308274"/>
          </a:xfrm>
        </p:grpSpPr>
        <p:pic>
          <p:nvPicPr>
            <p:cNvPr id="192" name="package copy.png" descr="package copy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0" r="0" b="0"/>
            <a:stretch>
              <a:fillRect/>
            </a:stretch>
          </p:blipFill>
          <p:spPr>
            <a:xfrm>
              <a:off x="0" y="244274"/>
              <a:ext cx="2794000" cy="2794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3" name="Type to enter a caption."/>
            <p:cNvSpPr/>
            <p:nvPr/>
          </p:nvSpPr>
          <p:spPr>
            <a:xfrm>
              <a:off x="0" y="3358748"/>
              <a:ext cx="2794000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3000"/>
              </a:lvl1pPr>
            </a:lstStyle>
            <a:p>
              <a:pPr/>
              <a:r>
                <a:t>Type to enter a caption.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Understand how to use Package feature…"/>
          <p:cNvSpPr txBox="1"/>
          <p:nvPr/>
        </p:nvSpPr>
        <p:spPr>
          <a:xfrm>
            <a:off x="2080508" y="3676483"/>
            <a:ext cx="20222984" cy="8312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Understand how to use Package feature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Learn how to create a Security Profile</a:t>
            </a:r>
          </a:p>
        </p:txBody>
      </p:sp>
      <p:sp>
        <p:nvSpPr>
          <p:cNvPr id="197" name="Objectives"/>
          <p:cNvSpPr txBox="1"/>
          <p:nvPr>
            <p:ph type="ctrTitle"/>
          </p:nvPr>
        </p:nvSpPr>
        <p:spPr>
          <a:xfrm>
            <a:off x="2080508" y="1848248"/>
            <a:ext cx="18871871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Objectives</a:t>
            </a:r>
          </a:p>
        </p:txBody>
      </p:sp>
      <p:pic>
        <p:nvPicPr>
          <p:cNvPr id="198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Must create separate profile for Production and Development for both platforms…"/>
          <p:cNvSpPr txBox="1"/>
          <p:nvPr/>
        </p:nvSpPr>
        <p:spPr>
          <a:xfrm>
            <a:off x="2080508" y="3676483"/>
            <a:ext cx="20222984" cy="8312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602386" indent="-602386" algn="l" defTabSz="352043">
              <a:lnSpc>
                <a:spcPct val="80000"/>
              </a:lnSpc>
              <a:buSzPct val="100000"/>
              <a:buAutoNum type="arabicPeriod" startAt="1"/>
              <a:defRPr spc="-101" sz="3387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Must create separate profile for </a:t>
            </a:r>
            <a:r>
              <a:rPr b="1">
                <a:latin typeface="Avenir Next"/>
                <a:ea typeface="Avenir Next"/>
                <a:cs typeface="Avenir Next"/>
                <a:sym typeface="Avenir Next"/>
              </a:rPr>
              <a:t>Production</a:t>
            </a:r>
            <a:r>
              <a:t> and </a:t>
            </a:r>
            <a:r>
              <a:rPr b="1">
                <a:latin typeface="Avenir Next"/>
                <a:ea typeface="Avenir Next"/>
                <a:cs typeface="Avenir Next"/>
                <a:sym typeface="Avenir Next"/>
              </a:rPr>
              <a:t>Development</a:t>
            </a:r>
            <a:r>
              <a:t> for both platforms</a:t>
            </a:r>
            <a:br/>
          </a:p>
          <a:p>
            <a:pPr lvl="1" marL="919225" indent="-430275" algn="l" defTabSz="352043">
              <a:lnSpc>
                <a:spcPct val="80000"/>
              </a:lnSpc>
              <a:buSzPct val="90000"/>
              <a:buChar char="•"/>
              <a:defRPr spc="-101" sz="3387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b="1" u="sng">
                <a:latin typeface="Avenir Next"/>
                <a:ea typeface="Avenir Next"/>
                <a:cs typeface="Avenir Next"/>
                <a:sym typeface="Avenir Next"/>
              </a:rPr>
              <a:t>iOS</a:t>
            </a:r>
            <a:r>
              <a:t>: Need .p12 and .mobileprovision files for both Development and Production builds</a:t>
            </a:r>
            <a:br/>
          </a:p>
          <a:p>
            <a:pPr lvl="1" marL="919225" indent="-430275" algn="l" defTabSz="352043">
              <a:lnSpc>
                <a:spcPct val="80000"/>
              </a:lnSpc>
              <a:buSzPct val="90000"/>
              <a:buChar char="•"/>
              <a:defRPr spc="-101" sz="3387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b="1" u="sng">
                <a:latin typeface="Avenir Next"/>
                <a:ea typeface="Avenir Next"/>
                <a:cs typeface="Avenir Next"/>
                <a:sym typeface="Avenir Next"/>
              </a:rPr>
              <a:t>Android</a:t>
            </a:r>
            <a:r>
              <a:t>: Need .keystore file </a:t>
            </a:r>
            <a:r>
              <a:rPr i="1">
                <a:latin typeface="Avenir Next"/>
                <a:ea typeface="Avenir Next"/>
                <a:cs typeface="Avenir Next"/>
                <a:sym typeface="Avenir Next"/>
              </a:rPr>
              <a:t>only</a:t>
            </a:r>
            <a:r>
              <a:t> for Production builds</a:t>
            </a:r>
            <a:br/>
          </a:p>
          <a:p>
            <a:pPr marL="602386" indent="-602386" algn="l" defTabSz="352043">
              <a:lnSpc>
                <a:spcPct val="80000"/>
              </a:lnSpc>
              <a:buSzPct val="100000"/>
              <a:buAutoNum type="arabicPeriod" startAt="1"/>
              <a:defRPr spc="-101" sz="3387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Add both platforms before packaging </a:t>
            </a:r>
            <a:br/>
            <a:r>
              <a:t>     ionic cordova platform add android</a:t>
            </a:r>
            <a:br/>
            <a:r>
              <a:t>     ionic cordova platform add ios </a:t>
            </a:r>
            <a:br/>
          </a:p>
          <a:p>
            <a:pPr marL="602386" indent="-602386" algn="l" defTabSz="352043">
              <a:lnSpc>
                <a:spcPct val="80000"/>
              </a:lnSpc>
              <a:buSzPct val="100000"/>
              <a:buAutoNum type="arabicPeriod" startAt="1"/>
              <a:defRPr spc="-101" sz="3387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Push changes to Ionic Pro</a:t>
            </a:r>
            <a:br/>
            <a:r>
              <a:t>     git add .</a:t>
            </a:r>
            <a:br/>
            <a:r>
              <a:t>     git commit -m “adding platforms”</a:t>
            </a:r>
            <a:br/>
            <a:r>
              <a:t>     git push ionic master</a:t>
            </a:r>
            <a:br/>
            <a:r>
              <a:t>     Enter passkey</a:t>
            </a:r>
            <a:br/>
          </a:p>
          <a:p>
            <a:pPr marL="602386" indent="-602386" algn="l" defTabSz="352043">
              <a:lnSpc>
                <a:spcPct val="80000"/>
              </a:lnSpc>
              <a:buSzPct val="100000"/>
              <a:buAutoNum type="arabicPeriod" startAt="1"/>
              <a:defRPr spc="-101" sz="3387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Package for Android Debug to witness changes</a:t>
            </a:r>
          </a:p>
        </p:txBody>
      </p:sp>
      <p:sp>
        <p:nvSpPr>
          <p:cNvPr id="201" name="Package Initial Set Up Steps"/>
          <p:cNvSpPr txBox="1"/>
          <p:nvPr>
            <p:ph type="ctrTitle"/>
          </p:nvPr>
        </p:nvSpPr>
        <p:spPr>
          <a:xfrm>
            <a:off x="2080508" y="1848248"/>
            <a:ext cx="18871871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Package Initial Set Up Steps</a:t>
            </a:r>
          </a:p>
        </p:txBody>
      </p:sp>
      <p:pic>
        <p:nvPicPr>
          <p:cNvPr id="202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Initial set up requires most leg work…"/>
          <p:cNvSpPr txBox="1"/>
          <p:nvPr/>
        </p:nvSpPr>
        <p:spPr>
          <a:xfrm>
            <a:off x="2080508" y="3676483"/>
            <a:ext cx="20222984" cy="8312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Initial set up requires most leg work</a:t>
            </a:r>
            <a:br/>
          </a:p>
          <a:p>
            <a:pPr lvl="1" marL="1671320" indent="-782320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Create Security Profile</a:t>
            </a:r>
          </a:p>
          <a:p>
            <a:pPr lvl="1" marL="1671320" indent="-782320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Add platforms to app directory</a:t>
            </a:r>
          </a:p>
          <a:p>
            <a:pPr lvl="1" marL="1671320" indent="-782320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Package build</a:t>
            </a:r>
          </a:p>
          <a:p>
            <a:pPr lvl="1" marL="1671320" indent="-782320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Download file and distribute accordingly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Subsequent times only require pushing Package icon next to build</a:t>
            </a:r>
          </a:p>
          <a:p>
            <a:pPr lvl="1" marL="1671320" indent="-782320" algn="l" defTabSz="457200">
              <a:lnSpc>
                <a:spcPct val="80000"/>
              </a:lnSpc>
              <a:buSzPct val="100000"/>
              <a:buAutoNum type="arabicPeriod" startAt="5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>
              <a:latin typeface="Avenir Next"/>
              <a:ea typeface="Avenir Next"/>
              <a:cs typeface="Avenir Next"/>
              <a:sym typeface="Avenir Next"/>
            </a:endParaRPr>
          </a:p>
        </p:txBody>
      </p:sp>
      <p:sp>
        <p:nvSpPr>
          <p:cNvPr id="205" name="Package Summary"/>
          <p:cNvSpPr txBox="1"/>
          <p:nvPr>
            <p:ph type="ctrTitle"/>
          </p:nvPr>
        </p:nvSpPr>
        <p:spPr>
          <a:xfrm>
            <a:off x="2080508" y="1848248"/>
            <a:ext cx="18871871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Package Summary</a:t>
            </a:r>
          </a:p>
        </p:txBody>
      </p:sp>
      <p:pic>
        <p:nvPicPr>
          <p:cNvPr id="206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Deploy"/>
          <p:cNvSpPr txBox="1"/>
          <p:nvPr>
            <p:ph type="ctrTitle"/>
          </p:nvPr>
        </p:nvSpPr>
        <p:spPr>
          <a:xfrm>
            <a:off x="8003735" y="4103756"/>
            <a:ext cx="8376530" cy="31242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Deploy</a:t>
            </a:r>
          </a:p>
        </p:txBody>
      </p:sp>
      <p:grpSp>
        <p:nvGrpSpPr>
          <p:cNvPr id="211" name="Image Gallery"/>
          <p:cNvGrpSpPr/>
          <p:nvPr/>
        </p:nvGrpSpPr>
        <p:grpSpPr>
          <a:xfrm>
            <a:off x="12143969" y="3906795"/>
            <a:ext cx="5260546" cy="3505424"/>
            <a:chOff x="0" y="0"/>
            <a:chExt cx="5260545" cy="3505422"/>
          </a:xfrm>
        </p:grpSpPr>
        <p:pic>
          <p:nvPicPr>
            <p:cNvPr id="209" name="deploy copy.png" descr="deploy copy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>
              <a:off x="1252211" y="0"/>
              <a:ext cx="2756123" cy="27561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0" name="Type to enter a caption."/>
            <p:cNvSpPr/>
            <p:nvPr/>
          </p:nvSpPr>
          <p:spPr>
            <a:xfrm>
              <a:off x="0" y="2832322"/>
              <a:ext cx="5260546" cy="673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3000"/>
              </a:lvl1pPr>
            </a:lstStyle>
            <a:p>
              <a:pPr/>
              <a:r>
                <a:t>Type to enter a caption.</a:t>
              </a:r>
            </a:p>
          </p:txBody>
        </p:sp>
      </p:grpSp>
      <p:pic>
        <p:nvPicPr>
          <p:cNvPr id="212" name="ionic-logo-landscape-sm.png" descr="ionic-logo-landscape-sm.png"/>
          <p:cNvPicPr>
            <a:picLocks noChangeAspect="1"/>
          </p:cNvPicPr>
          <p:nvPr/>
        </p:nvPicPr>
        <p:blipFill>
          <a:blip r:embed="rId4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Release hot code changes to devices instantaneously"/>
          <p:cNvSpPr txBox="1"/>
          <p:nvPr>
            <p:ph type="subTitle" sz="quarter" idx="1"/>
          </p:nvPr>
        </p:nvSpPr>
        <p:spPr>
          <a:xfrm>
            <a:off x="1238250" y="7253369"/>
            <a:ext cx="21907500" cy="124460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Release hot code changes to devices instantaneously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Learn how to set up a channel in Ionic Pro to receive certain updates…"/>
          <p:cNvSpPr txBox="1"/>
          <p:nvPr/>
        </p:nvSpPr>
        <p:spPr>
          <a:xfrm>
            <a:off x="2080508" y="3676483"/>
            <a:ext cx="20222984" cy="8312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Learn how to set up a channel in Ionic Pro to receive certain updates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Understand different type of updates potentially received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Witness deploy in action</a:t>
            </a:r>
          </a:p>
        </p:txBody>
      </p:sp>
      <p:sp>
        <p:nvSpPr>
          <p:cNvPr id="216" name="Objectives"/>
          <p:cNvSpPr txBox="1"/>
          <p:nvPr>
            <p:ph type="ctrTitle"/>
          </p:nvPr>
        </p:nvSpPr>
        <p:spPr>
          <a:xfrm>
            <a:off x="2080508" y="1848248"/>
            <a:ext cx="18871871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Objectives</a:t>
            </a:r>
          </a:p>
        </p:txBody>
      </p:sp>
      <p:pic>
        <p:nvPicPr>
          <p:cNvPr id="217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ro client setup (see https://ionicframework.com/docs/pro/deploy/setup/)      npm install @ionic/pro@latest - -save…"/>
          <p:cNvSpPr txBox="1"/>
          <p:nvPr/>
        </p:nvSpPr>
        <p:spPr>
          <a:xfrm>
            <a:off x="2080508" y="3200037"/>
            <a:ext cx="20222984" cy="9701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704087" indent="-704087" algn="l" defTabSz="411479">
              <a:lnSpc>
                <a:spcPct val="80000"/>
              </a:lnSpc>
              <a:buSzPct val="100000"/>
              <a:buAutoNum type="arabicPeriod" startAt="1"/>
              <a:defRPr spc="-118" sz="3959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Pro client setup (see </a:t>
            </a:r>
            <a:r>
              <a:rPr u="sng">
                <a:hlinkClick r:id="rId3" invalidUrl="" action="" tgtFrame="" tooltip="" history="1" highlightClick="0" endSnd="0"/>
              </a:rPr>
              <a:t>https://ionicframework.com/docs/pro/deploy/setup/</a:t>
            </a:r>
            <a:r>
              <a:t>)</a:t>
            </a:r>
            <a:br/>
            <a:r>
              <a:t>     npm install @ionic/pro@latest - -save</a:t>
            </a:r>
            <a:br/>
          </a:p>
          <a:p>
            <a:pPr marL="704087" indent="-704087" algn="l" defTabSz="411479">
              <a:lnSpc>
                <a:spcPct val="80000"/>
              </a:lnSpc>
              <a:buSzPct val="100000"/>
              <a:buAutoNum type="arabicPeriod" startAt="1"/>
              <a:defRPr spc="-118" sz="3959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Choose integration type (Ionic 2/3 or Ionic 1) and edit </a:t>
            </a:r>
            <a:r>
              <a:rPr b="1">
                <a:latin typeface="Avenir Next"/>
                <a:ea typeface="Avenir Next"/>
                <a:cs typeface="Avenir Next"/>
                <a:sym typeface="Avenir Next"/>
              </a:rPr>
              <a:t>app.module.ts</a:t>
            </a:r>
            <a:r>
              <a:t> to contain correct code</a:t>
            </a:r>
            <a:br/>
          </a:p>
          <a:p>
            <a:pPr marL="704087" indent="-704087" algn="l" defTabSz="411479">
              <a:lnSpc>
                <a:spcPct val="80000"/>
              </a:lnSpc>
              <a:buSzPct val="100000"/>
              <a:buAutoNum type="arabicPeriod" startAt="1"/>
              <a:defRPr spc="-118" sz="3959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Determine deploy strategy for channel. Options are: </a:t>
            </a:r>
            <a:br/>
          </a:p>
          <a:p>
            <a:pPr lvl="1" marL="1074419" indent="-502919" algn="l" defTabSz="411479">
              <a:lnSpc>
                <a:spcPct val="80000"/>
              </a:lnSpc>
              <a:buSzPct val="90000"/>
              <a:buChar char="•"/>
              <a:defRPr spc="-118" sz="3959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Download updates in background, install next time app loads</a:t>
            </a:r>
          </a:p>
          <a:p>
            <a:pPr lvl="1" marL="1074419" indent="-502919" algn="l" defTabSz="411479">
              <a:lnSpc>
                <a:spcPct val="80000"/>
              </a:lnSpc>
              <a:buSzPct val="90000"/>
              <a:buChar char="•"/>
              <a:defRPr spc="-118" sz="3959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Download updates in splash screen and install immediately</a:t>
            </a:r>
          </a:p>
          <a:p>
            <a:pPr lvl="1" marL="1074419" indent="-502919" algn="l" defTabSz="411479">
              <a:lnSpc>
                <a:spcPct val="80000"/>
              </a:lnSpc>
              <a:buSzPct val="90000"/>
              <a:buChar char="•"/>
              <a:defRPr spc="-118" sz="3959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You manually perform updates in JavaScript (Plugin still required)</a:t>
            </a:r>
            <a:br/>
          </a:p>
          <a:p>
            <a:pPr marL="704087" indent="-704087" algn="l" defTabSz="411479">
              <a:lnSpc>
                <a:spcPct val="80000"/>
              </a:lnSpc>
              <a:buSzPct val="100000"/>
              <a:buAutoNum type="arabicPeriod" startAt="1"/>
              <a:defRPr spc="-118" sz="3959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Copy/paste code from dashboard to CLI</a:t>
            </a:r>
            <a:br/>
          </a:p>
          <a:p>
            <a:pPr marL="704087" indent="-704087" algn="l" defTabSz="411479">
              <a:lnSpc>
                <a:spcPct val="80000"/>
              </a:lnSpc>
              <a:buSzPct val="100000"/>
              <a:buAutoNum type="arabicPeriod" startAt="1"/>
              <a:defRPr spc="-118" sz="3959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Push changes to Ionic Pro dashboard</a:t>
            </a:r>
            <a:br/>
          </a:p>
          <a:p>
            <a:pPr marL="704087" indent="-704087" algn="l" defTabSz="411479">
              <a:lnSpc>
                <a:spcPct val="80000"/>
              </a:lnSpc>
              <a:buSzPct val="100000"/>
              <a:buAutoNum type="arabicPeriod" startAt="1"/>
              <a:defRPr spc="-118" sz="3959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Package build and download to device</a:t>
            </a:r>
          </a:p>
        </p:txBody>
      </p:sp>
      <p:sp>
        <p:nvSpPr>
          <p:cNvPr id="220" name="Setting up Deploy"/>
          <p:cNvSpPr txBox="1"/>
          <p:nvPr>
            <p:ph type="ctrTitle"/>
          </p:nvPr>
        </p:nvSpPr>
        <p:spPr>
          <a:xfrm>
            <a:off x="2080508" y="1848248"/>
            <a:ext cx="18871871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Setting up Deploy</a:t>
            </a:r>
          </a:p>
        </p:txBody>
      </p:sp>
      <p:pic>
        <p:nvPicPr>
          <p:cNvPr id="221" name="ionic-logo-landscape-sm.png" descr="ionic-logo-landscape-sm.png"/>
          <p:cNvPicPr>
            <a:picLocks noChangeAspect="1"/>
          </p:cNvPicPr>
          <p:nvPr/>
        </p:nvPicPr>
        <p:blipFill>
          <a:blip r:embed="rId4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Removing auto-update for master channel…"/>
          <p:cNvSpPr txBox="1"/>
          <p:nvPr/>
        </p:nvSpPr>
        <p:spPr>
          <a:xfrm>
            <a:off x="2080508" y="3200037"/>
            <a:ext cx="20222984" cy="9701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Removing auto-update for master channel</a:t>
            </a:r>
          </a:p>
          <a:p>
            <a:pPr lvl="1" marL="1193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b="1">
                <a:latin typeface="Avenir Next"/>
                <a:ea typeface="Avenir Next"/>
                <a:cs typeface="Avenir Next"/>
                <a:sym typeface="Avenir Next"/>
              </a:rPr>
              <a:t>Deploy</a:t>
            </a:r>
            <a:r>
              <a:t> &gt; </a:t>
            </a:r>
            <a:r>
              <a:rPr b="1">
                <a:latin typeface="Avenir Next"/>
                <a:ea typeface="Avenir Next"/>
                <a:cs typeface="Avenir Next"/>
                <a:sym typeface="Avenir Next"/>
              </a:rPr>
              <a:t>Channels</a:t>
            </a:r>
            <a:r>
              <a:t> &gt; remove auto update option</a:t>
            </a:r>
            <a:br/>
          </a:p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Restrict deploy updates by Native Versioning</a:t>
            </a:r>
          </a:p>
          <a:p>
            <a:pPr lvl="1" marL="1193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u="sng">
                <a:hlinkClick r:id="rId3" invalidUrl="" action="" tgtFrame="" tooltip="" history="1" highlightClick="0" endSnd="0"/>
              </a:rPr>
              <a:t>https://ionic.zendesk.com/hc/en-us/articles/360003567694</a:t>
            </a:r>
            <a:r>
              <a:t> </a:t>
            </a:r>
          </a:p>
        </p:txBody>
      </p:sp>
      <p:sp>
        <p:nvSpPr>
          <p:cNvPr id="224" name="Best Practices with Deploy"/>
          <p:cNvSpPr txBox="1"/>
          <p:nvPr>
            <p:ph type="ctrTitle"/>
          </p:nvPr>
        </p:nvSpPr>
        <p:spPr>
          <a:xfrm>
            <a:off x="2080508" y="1848248"/>
            <a:ext cx="18871871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Best Practices with Deploy</a:t>
            </a:r>
          </a:p>
        </p:txBody>
      </p:sp>
      <p:pic>
        <p:nvPicPr>
          <p:cNvPr id="225" name="ionic-logo-landscape-sm.png" descr="ionic-logo-landscape-sm.png"/>
          <p:cNvPicPr>
            <a:picLocks noChangeAspect="1"/>
          </p:cNvPicPr>
          <p:nvPr/>
        </p:nvPicPr>
        <p:blipFill>
          <a:blip r:embed="rId4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Lab: Integrate Ionic Pro"/>
          <p:cNvSpPr txBox="1"/>
          <p:nvPr>
            <p:ph type="ctrTitle"/>
          </p:nvPr>
        </p:nvSpPr>
        <p:spPr>
          <a:xfrm>
            <a:off x="4133770" y="4103756"/>
            <a:ext cx="12246495" cy="31242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Lab: Integrate Ionic Pro</a:t>
            </a:r>
          </a:p>
        </p:txBody>
      </p:sp>
      <p:sp>
        <p:nvSpPr>
          <p:cNvPr id="228" name="Start using Package, Deploy, and Monitoring"/>
          <p:cNvSpPr txBox="1"/>
          <p:nvPr>
            <p:ph type="subTitle" sz="quarter" idx="1"/>
          </p:nvPr>
        </p:nvSpPr>
        <p:spPr>
          <a:xfrm>
            <a:off x="4215955" y="7253369"/>
            <a:ext cx="18929795" cy="1244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Start using Package, Deploy, and Monitoring</a:t>
            </a:r>
          </a:p>
        </p:txBody>
      </p:sp>
      <p:pic>
        <p:nvPicPr>
          <p:cNvPr id="229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Defining terminology…"/>
          <p:cNvSpPr txBox="1"/>
          <p:nvPr/>
        </p:nvSpPr>
        <p:spPr>
          <a:xfrm>
            <a:off x="2080508" y="3676483"/>
            <a:ext cx="20644290" cy="8321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Defining terminology</a:t>
            </a:r>
            <a:br/>
          </a:p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Navigating the dashboard</a:t>
            </a:r>
            <a:br/>
          </a:p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Organizations and teams</a:t>
            </a:r>
            <a:br/>
          </a:p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Package</a:t>
            </a:r>
            <a:br/>
          </a:p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Deploy</a:t>
            </a:r>
            <a:br/>
          </a:p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Monitoring</a:t>
            </a:r>
          </a:p>
        </p:txBody>
      </p:sp>
      <p:sp>
        <p:nvSpPr>
          <p:cNvPr id="145" name="Agenda"/>
          <p:cNvSpPr txBox="1"/>
          <p:nvPr>
            <p:ph type="ctrTitle"/>
          </p:nvPr>
        </p:nvSpPr>
        <p:spPr>
          <a:xfrm>
            <a:off x="2080508" y="1848248"/>
            <a:ext cx="20435624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Agenda</a:t>
            </a:r>
          </a:p>
        </p:txBody>
      </p:sp>
      <p:pic>
        <p:nvPicPr>
          <p:cNvPr id="146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7316668" y="4304478"/>
            <a:ext cx="16183003" cy="94115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ionic-logo-landscape-sm.png" descr="ionic-logo-landscape-sm.png"/>
          <p:cNvPicPr>
            <a:picLocks noChangeAspect="1"/>
          </p:cNvPicPr>
          <p:nvPr/>
        </p:nvPicPr>
        <p:blipFill>
          <a:blip r:embed="rId4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Image Gallery"/>
          <p:cNvGrpSpPr/>
          <p:nvPr/>
        </p:nvGrpSpPr>
        <p:grpSpPr>
          <a:xfrm>
            <a:off x="13377242" y="4268856"/>
            <a:ext cx="2794001" cy="4065884"/>
            <a:chOff x="0" y="1882"/>
            <a:chExt cx="2794000" cy="4065882"/>
          </a:xfrm>
        </p:grpSpPr>
        <p:pic>
          <p:nvPicPr>
            <p:cNvPr id="231" name="monitor copy.png" descr="monitor copy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>
              <a:off x="0" y="1882"/>
              <a:ext cx="2794000" cy="2794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2" name="Type to enter a caption."/>
            <p:cNvSpPr/>
            <p:nvPr/>
          </p:nvSpPr>
          <p:spPr>
            <a:xfrm>
              <a:off x="0" y="2873965"/>
              <a:ext cx="2794000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3000"/>
              </a:lvl1pPr>
            </a:lstStyle>
            <a:p>
              <a:pPr/>
              <a:r>
                <a:t>Type to enter a caption.</a:t>
              </a:r>
            </a:p>
          </p:txBody>
        </p:sp>
      </p:grpSp>
      <p:sp>
        <p:nvSpPr>
          <p:cNvPr id="234" name="Monitoring"/>
          <p:cNvSpPr txBox="1"/>
          <p:nvPr>
            <p:ph type="ctrTitle"/>
          </p:nvPr>
        </p:nvSpPr>
        <p:spPr>
          <a:xfrm>
            <a:off x="8003735" y="4103756"/>
            <a:ext cx="8376530" cy="31242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Monitoring</a:t>
            </a:r>
          </a:p>
        </p:txBody>
      </p:sp>
      <p:pic>
        <p:nvPicPr>
          <p:cNvPr id="235" name="ionic-logo-landscape-sm.png" descr="ionic-logo-landscape-sm.png"/>
          <p:cNvPicPr>
            <a:picLocks noChangeAspect="1"/>
          </p:cNvPicPr>
          <p:nvPr/>
        </p:nvPicPr>
        <p:blipFill>
          <a:blip r:embed="rId4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Pinpoint runtime errors &amp; track to code"/>
          <p:cNvSpPr txBox="1"/>
          <p:nvPr>
            <p:ph type="subTitle" sz="quarter" idx="1"/>
          </p:nvPr>
        </p:nvSpPr>
        <p:spPr>
          <a:xfrm>
            <a:off x="1238250" y="7253369"/>
            <a:ext cx="21907500" cy="124460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Pinpoint runtime errors &amp; track to 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ee capabilities of Monitoring feature…"/>
          <p:cNvSpPr txBox="1"/>
          <p:nvPr/>
        </p:nvSpPr>
        <p:spPr>
          <a:xfrm>
            <a:off x="2080508" y="3676483"/>
            <a:ext cx="20222984" cy="8312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See capabilities of Monitoring feature</a:t>
            </a:r>
            <a:br/>
          </a:p>
          <a:p>
            <a:pPr lvl="1" marL="1193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Monitoring pinpoints runtime errors</a:t>
            </a:r>
          </a:p>
          <a:p>
            <a:pPr lvl="1" marL="1193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Can detect in either production or development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See how to sync Source Maps</a:t>
            </a:r>
            <a:br/>
            <a:r>
              <a:t>     ionic monitoring syncmaps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Advice on using version numbers and organizing commits. Versioning present on: </a:t>
            </a:r>
          </a:p>
          <a:p>
            <a:pPr lvl="1" marL="1193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package.json </a:t>
            </a:r>
          </a:p>
          <a:p>
            <a:pPr lvl="1" marL="1193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config.xml</a:t>
            </a:r>
          </a:p>
          <a:p>
            <a:pPr lvl="1" marL="1193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app.module.ts</a:t>
            </a:r>
          </a:p>
        </p:txBody>
      </p:sp>
      <p:sp>
        <p:nvSpPr>
          <p:cNvPr id="239" name="Objectives"/>
          <p:cNvSpPr txBox="1"/>
          <p:nvPr>
            <p:ph type="ctrTitle"/>
          </p:nvPr>
        </p:nvSpPr>
        <p:spPr>
          <a:xfrm>
            <a:off x="2080508" y="1848248"/>
            <a:ext cx="18871871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Objectives</a:t>
            </a:r>
          </a:p>
        </p:txBody>
      </p:sp>
      <p:pic>
        <p:nvPicPr>
          <p:cNvPr id="240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Initial setup in tandem with Deploy set up…"/>
          <p:cNvSpPr txBox="1"/>
          <p:nvPr/>
        </p:nvSpPr>
        <p:spPr>
          <a:xfrm>
            <a:off x="2080508" y="3676483"/>
            <a:ext cx="20222984" cy="8312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Initial setup in tandem with Deploy set up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Ensure versioning is updated with each commit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Sync source maps after each commit 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See exactly where the error occurred in Error Monitoring output</a:t>
            </a:r>
          </a:p>
        </p:txBody>
      </p:sp>
      <p:sp>
        <p:nvSpPr>
          <p:cNvPr id="243" name="Monitoring Summary"/>
          <p:cNvSpPr txBox="1"/>
          <p:nvPr>
            <p:ph type="ctrTitle"/>
          </p:nvPr>
        </p:nvSpPr>
        <p:spPr>
          <a:xfrm>
            <a:off x="2080508" y="1848248"/>
            <a:ext cx="18871871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Monitoring Summary</a:t>
            </a:r>
          </a:p>
        </p:txBody>
      </p:sp>
      <p:pic>
        <p:nvPicPr>
          <p:cNvPr id="244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Lab: Monitor Errors"/>
          <p:cNvSpPr txBox="1"/>
          <p:nvPr>
            <p:ph type="ctrTitle"/>
          </p:nvPr>
        </p:nvSpPr>
        <p:spPr>
          <a:xfrm>
            <a:off x="4133770" y="4103756"/>
            <a:ext cx="12246495" cy="31242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Lab: Monitor Errors</a:t>
            </a:r>
          </a:p>
        </p:txBody>
      </p:sp>
      <p:sp>
        <p:nvSpPr>
          <p:cNvPr id="247" name="Catch errors and pinpoint code location"/>
          <p:cNvSpPr txBox="1"/>
          <p:nvPr>
            <p:ph type="subTitle" sz="quarter" idx="1"/>
          </p:nvPr>
        </p:nvSpPr>
        <p:spPr>
          <a:xfrm>
            <a:off x="4215955" y="7253369"/>
            <a:ext cx="18929795" cy="1244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Catch errors and pinpoint code location</a:t>
            </a:r>
          </a:p>
        </p:txBody>
      </p:sp>
      <p:pic>
        <p:nvPicPr>
          <p:cNvPr id="248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24242" t="0" r="16025" b="0"/>
          <a:stretch>
            <a:fillRect/>
          </a:stretch>
        </p:blipFill>
        <p:spPr>
          <a:xfrm>
            <a:off x="16260365" y="0"/>
            <a:ext cx="8123488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4" name="Group"/>
          <p:cNvGrpSpPr/>
          <p:nvPr/>
        </p:nvGrpSpPr>
        <p:grpSpPr>
          <a:xfrm>
            <a:off x="1446530" y="5659454"/>
            <a:ext cx="12907128" cy="2631018"/>
            <a:chOff x="0" y="1836754"/>
            <a:chExt cx="12907127" cy="2631016"/>
          </a:xfrm>
        </p:grpSpPr>
        <p:sp>
          <p:nvSpPr>
            <p:cNvPr id="252" name="Questions?"/>
            <p:cNvSpPr txBox="1"/>
            <p:nvPr/>
          </p:nvSpPr>
          <p:spPr>
            <a:xfrm>
              <a:off x="0" y="1836754"/>
              <a:ext cx="12907128" cy="176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>
                <a:lnSpc>
                  <a:spcPct val="140000"/>
                </a:lnSpc>
                <a:defRPr spc="-480" sz="9600">
                  <a:solidFill>
                    <a:srgbClr val="3880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lvl1pPr>
            </a:lstStyle>
            <a:p>
              <a:pPr/>
              <a:r>
                <a:t>Questions?</a:t>
              </a:r>
            </a:p>
          </p:txBody>
        </p:sp>
        <p:sp>
          <p:nvSpPr>
            <p:cNvPr id="253" name="Please don’t ever hesitate to get in touch with us."/>
            <p:cNvSpPr txBox="1"/>
            <p:nvPr/>
          </p:nvSpPr>
          <p:spPr>
            <a:xfrm>
              <a:off x="0" y="3604171"/>
              <a:ext cx="11374121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457200">
                <a:lnSpc>
                  <a:spcPct val="160000"/>
                </a:lnSpc>
                <a:defRPr spc="-176" sz="4400">
                  <a:solidFill>
                    <a:srgbClr val="8F96AE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pPr/>
              <a:r>
                <a:t>Please don’t ever hesitate to get in touch with us.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Account Structure &amp;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 defTabSz="784225">
              <a:lnSpc>
                <a:spcPct val="140000"/>
              </a:lnSpc>
              <a:defRPr cap="none" spc="-216" sz="7219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Account Structure &amp; </a:t>
            </a:r>
          </a:p>
          <a:p>
            <a:pPr algn="ctr" defTabSz="784225">
              <a:lnSpc>
                <a:spcPct val="140000"/>
              </a:lnSpc>
              <a:defRPr cap="none" spc="-216" sz="7219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Dashboard Navigation</a:t>
            </a:r>
          </a:p>
        </p:txBody>
      </p:sp>
      <p:pic>
        <p:nvPicPr>
          <p:cNvPr id="150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Become familiar with dashboard and major components…"/>
          <p:cNvSpPr txBox="1"/>
          <p:nvPr/>
        </p:nvSpPr>
        <p:spPr>
          <a:xfrm>
            <a:off x="2080508" y="3676483"/>
            <a:ext cx="20222984" cy="8312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Become familiar with dashboard and major components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Understand the relationship between Ionic Pro’s organizations, teams, members, &amp; apps</a:t>
            </a:r>
            <a:br/>
          </a:p>
          <a:p>
            <a:pPr marL="558800" indent="-558800" algn="l" defTabSz="457200">
              <a:lnSpc>
                <a:spcPct val="80000"/>
              </a:lnSpc>
              <a:buSzPct val="90000"/>
              <a:buChar char="•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Know how to set user permissions to manage your apps</a:t>
            </a:r>
          </a:p>
        </p:txBody>
      </p:sp>
      <p:sp>
        <p:nvSpPr>
          <p:cNvPr id="153" name="Objectives"/>
          <p:cNvSpPr txBox="1"/>
          <p:nvPr>
            <p:ph type="ctrTitle"/>
          </p:nvPr>
        </p:nvSpPr>
        <p:spPr>
          <a:xfrm>
            <a:off x="2080508" y="1848248"/>
            <a:ext cx="18871871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Objectives</a:t>
            </a:r>
          </a:p>
        </p:txBody>
      </p:sp>
      <p:pic>
        <p:nvPicPr>
          <p:cNvPr id="154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creen Shot 2018-08-24 at 1.54.54 PM.png" descr="Screen Shot 2018-08-24 at 1.54.54 PM.png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1478350" y="45580"/>
            <a:ext cx="12905650" cy="13495733"/>
          </a:xfrm>
          <a:prstGeom prst="rect">
            <a:avLst/>
          </a:prstGeom>
        </p:spPr>
      </p:pic>
      <p:sp>
        <p:nvSpPr>
          <p:cNvPr id="157" name="Terminology (1/3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Terminology (1/3)</a:t>
            </a:r>
          </a:p>
        </p:txBody>
      </p:sp>
      <p:sp>
        <p:nvSpPr>
          <p:cNvPr id="158" name="Workspace…"/>
          <p:cNvSpPr txBox="1"/>
          <p:nvPr>
            <p:ph type="body" sz="half" idx="1"/>
          </p:nvPr>
        </p:nvSpPr>
        <p:spPr>
          <a:xfrm>
            <a:off x="1244600" y="2245814"/>
            <a:ext cx="9525000" cy="10000765"/>
          </a:xfrm>
          <a:prstGeom prst="rect">
            <a:avLst/>
          </a:prstGeom>
        </p:spPr>
        <p:txBody>
          <a:bodyPr anchor="t"/>
          <a:lstStyle/>
          <a:p>
            <a:pPr marL="390071" indent="-390071">
              <a:defRPr b="1" sz="3000">
                <a:solidFill>
                  <a:srgbClr val="000000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</a:p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Workspace</a:t>
            </a:r>
            <a:br/>
          </a:p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Organization</a:t>
            </a:r>
            <a:br/>
          </a:p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Account Settings</a:t>
            </a:r>
          </a:p>
        </p:txBody>
      </p:sp>
      <p:pic>
        <p:nvPicPr>
          <p:cNvPr id="159" name="ionic-logo-landscape-sm.png" descr="ionic-logo-landscape-sm.png"/>
          <p:cNvPicPr>
            <a:picLocks noChangeAspect="1"/>
          </p:cNvPicPr>
          <p:nvPr/>
        </p:nvPicPr>
        <p:blipFill>
          <a:blip r:embed="rId4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TeamMemberAppER.jpg" descr="TeamMemberAppER.jpg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8354323" y="2463297"/>
            <a:ext cx="11600859" cy="10283232"/>
          </a:xfrm>
          <a:prstGeom prst="rect">
            <a:avLst/>
          </a:prstGeom>
        </p:spPr>
      </p:pic>
      <p:sp>
        <p:nvSpPr>
          <p:cNvPr id="162" name="Terminology (2/3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Terminology (2/3)</a:t>
            </a:r>
          </a:p>
        </p:txBody>
      </p:sp>
      <p:sp>
        <p:nvSpPr>
          <p:cNvPr id="163" name="Team…"/>
          <p:cNvSpPr txBox="1"/>
          <p:nvPr>
            <p:ph type="body" sz="half" idx="1"/>
          </p:nvPr>
        </p:nvSpPr>
        <p:spPr>
          <a:xfrm>
            <a:off x="1244600" y="2245814"/>
            <a:ext cx="11140147" cy="10000765"/>
          </a:xfrm>
          <a:prstGeom prst="rect">
            <a:avLst/>
          </a:prstGeom>
        </p:spPr>
        <p:txBody>
          <a:bodyPr anchor="t"/>
          <a:lstStyle/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Team</a:t>
            </a:r>
            <a:br/>
          </a:p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Roles</a:t>
            </a:r>
            <a:br/>
          </a:p>
          <a:p>
            <a:pPr lvl="1" marL="1193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Member: Makes functional changes</a:t>
            </a:r>
            <a:br/>
          </a:p>
          <a:p>
            <a:pPr lvl="1" marL="1193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Admin: Makes permission changes</a:t>
            </a:r>
            <a:br/>
            <a:r>
              <a:t>               Access app statistics </a:t>
            </a:r>
          </a:p>
        </p:txBody>
      </p:sp>
      <p:pic>
        <p:nvPicPr>
          <p:cNvPr id="164" name="ionic-logo-landscape-sm.png" descr="ionic-logo-landscape-sm.png"/>
          <p:cNvPicPr>
            <a:picLocks noChangeAspect="1"/>
          </p:cNvPicPr>
          <p:nvPr/>
        </p:nvPicPr>
        <p:blipFill>
          <a:blip r:embed="rId4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ackage copy.png" descr="package copy.png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8323541" y="7373528"/>
            <a:ext cx="5080001" cy="5080001"/>
          </a:xfrm>
          <a:prstGeom prst="rect">
            <a:avLst/>
          </a:prstGeom>
        </p:spPr>
      </p:pic>
      <p:sp>
        <p:nvSpPr>
          <p:cNvPr id="167" name="Terminology (3/3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Terminology (3/3) </a:t>
            </a:r>
          </a:p>
        </p:txBody>
      </p:sp>
      <p:sp>
        <p:nvSpPr>
          <p:cNvPr id="168" name="Package…"/>
          <p:cNvSpPr txBox="1"/>
          <p:nvPr>
            <p:ph type="body" sz="half" idx="1"/>
          </p:nvPr>
        </p:nvSpPr>
        <p:spPr>
          <a:xfrm>
            <a:off x="857552" y="2997446"/>
            <a:ext cx="9525001" cy="10000765"/>
          </a:xfrm>
          <a:prstGeom prst="rect">
            <a:avLst/>
          </a:prstGeom>
        </p:spPr>
        <p:txBody>
          <a:bodyPr anchor="t"/>
          <a:lstStyle/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b="1">
                <a:latin typeface="Avenir Next"/>
                <a:ea typeface="Avenir Next"/>
                <a:cs typeface="Avenir Next"/>
                <a:sym typeface="Avenir Next"/>
              </a:rPr>
              <a:t>Package</a:t>
            </a:r>
            <a:r>
              <a:t> </a:t>
            </a:r>
            <a:br/>
          </a:p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b="1">
                <a:latin typeface="Avenir Next"/>
                <a:ea typeface="Avenir Next"/>
                <a:cs typeface="Avenir Next"/>
                <a:sym typeface="Avenir Next"/>
              </a:rPr>
              <a:t>Deploy</a:t>
            </a:r>
            <a:br/>
          </a:p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Live Updates </a:t>
            </a:r>
            <a:br/>
          </a:p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Monitoring</a:t>
            </a:r>
          </a:p>
        </p:txBody>
      </p:sp>
      <p:pic>
        <p:nvPicPr>
          <p:cNvPr id="169" name="ionic-logo-landscape-sm.png" descr="ionic-logo-landscape-sm.png"/>
          <p:cNvPicPr>
            <a:picLocks noChangeAspect="1"/>
          </p:cNvPicPr>
          <p:nvPr/>
        </p:nvPicPr>
        <p:blipFill>
          <a:blip r:embed="rId4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2" name="Image Gallery"/>
          <p:cNvGrpSpPr/>
          <p:nvPr/>
        </p:nvGrpSpPr>
        <p:grpSpPr>
          <a:xfrm>
            <a:off x="17066164" y="7373560"/>
            <a:ext cx="5080001" cy="5829301"/>
            <a:chOff x="0" y="0"/>
            <a:chExt cx="5080000" cy="5829300"/>
          </a:xfrm>
        </p:grpSpPr>
        <p:pic>
          <p:nvPicPr>
            <p:cNvPr id="170" name="monitor copy.png" descr="monitor copy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0" r="0" b="0"/>
            <a:stretch>
              <a:fillRect/>
            </a:stretch>
          </p:blipFill>
          <p:spPr>
            <a:xfrm>
              <a:off x="0" y="0"/>
              <a:ext cx="5080000" cy="5080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1" name="Type to enter a caption."/>
            <p:cNvSpPr/>
            <p:nvPr/>
          </p:nvSpPr>
          <p:spPr>
            <a:xfrm>
              <a:off x="0" y="5156200"/>
              <a:ext cx="5080000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3000"/>
              </a:lvl1pPr>
            </a:lstStyle>
            <a:p>
              <a:pPr/>
              <a:r>
                <a:t>Type to enter a caption.</a:t>
              </a:r>
            </a:p>
          </p:txBody>
        </p:sp>
      </p:grpSp>
      <p:grpSp>
        <p:nvGrpSpPr>
          <p:cNvPr id="175" name="Image Gallery"/>
          <p:cNvGrpSpPr/>
          <p:nvPr/>
        </p:nvGrpSpPr>
        <p:grpSpPr>
          <a:xfrm>
            <a:off x="13158215" y="2564849"/>
            <a:ext cx="5079137" cy="5830986"/>
            <a:chOff x="0" y="2548"/>
            <a:chExt cx="5079136" cy="5830984"/>
          </a:xfrm>
        </p:grpSpPr>
        <p:pic>
          <p:nvPicPr>
            <p:cNvPr id="173" name="deploy copy.png" descr="deploy copy.png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0" r="0" b="0"/>
            <a:stretch>
              <a:fillRect/>
            </a:stretch>
          </p:blipFill>
          <p:spPr>
            <a:xfrm>
              <a:off x="0" y="2548"/>
              <a:ext cx="5079137" cy="50791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4" name="Type to enter a caption."/>
            <p:cNvSpPr/>
            <p:nvPr/>
          </p:nvSpPr>
          <p:spPr>
            <a:xfrm>
              <a:off x="0" y="5160433"/>
              <a:ext cx="5079137" cy="673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3000"/>
              </a:lvl1pPr>
            </a:lstStyle>
            <a:p>
              <a:pPr/>
              <a:r>
                <a:t>Type to enter a caption.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Organization Stru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Organization Structure</a:t>
            </a:r>
          </a:p>
        </p:txBody>
      </p:sp>
      <p:sp>
        <p:nvSpPr>
          <p:cNvPr id="178" name="Apps belong to the organiz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Apps belong to the organization </a:t>
            </a:r>
            <a:br/>
          </a:p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Organization(s) comprised of teams</a:t>
            </a:r>
            <a:br/>
          </a:p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Members must be added to teams to contribute to the app</a:t>
            </a:r>
            <a:br/>
          </a:p>
          <a:p>
            <a:pPr marL="558800" indent="-558800" defTabSz="457200">
              <a:lnSpc>
                <a:spcPct val="80000"/>
              </a:lnSpc>
              <a:spcBef>
                <a:spcPts val="0"/>
              </a:spcBef>
              <a:buClrTx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App inherits features associated with organization</a:t>
            </a:r>
          </a:p>
        </p:txBody>
      </p:sp>
      <p:pic>
        <p:nvPicPr>
          <p:cNvPr id="179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Link an app to Ionic Pro’s organization dashboard…"/>
          <p:cNvSpPr txBox="1"/>
          <p:nvPr/>
        </p:nvSpPr>
        <p:spPr>
          <a:xfrm>
            <a:off x="2080508" y="3676483"/>
            <a:ext cx="20222984" cy="8312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Link an app to Ionic Pro’s organization dashboard</a:t>
            </a:r>
            <a:br/>
          </a:p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Create a team</a:t>
            </a:r>
            <a:br/>
          </a:p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Invite members to join new team</a:t>
            </a:r>
            <a:br/>
          </a:p>
          <a:p>
            <a:pPr marL="782319" indent="-782319" algn="l" defTabSz="457200">
              <a:lnSpc>
                <a:spcPct val="80000"/>
              </a:lnSpc>
              <a:buSzPct val="100000"/>
              <a:buAutoNum type="arabicPeriod" startAt="1"/>
              <a:defRPr spc="-132" sz="4400">
                <a:solidFill>
                  <a:srgbClr val="434C6C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Add app to team</a:t>
            </a:r>
          </a:p>
        </p:txBody>
      </p:sp>
      <p:sp>
        <p:nvSpPr>
          <p:cNvPr id="182" name="How to Manage Apps &amp; Members"/>
          <p:cNvSpPr txBox="1"/>
          <p:nvPr>
            <p:ph type="ctrTitle"/>
          </p:nvPr>
        </p:nvSpPr>
        <p:spPr>
          <a:xfrm>
            <a:off x="2080508" y="1848248"/>
            <a:ext cx="18871871" cy="1464833"/>
          </a:xfrm>
          <a:prstGeom prst="rect">
            <a:avLst/>
          </a:prstGeom>
        </p:spPr>
        <p:txBody>
          <a:bodyPr/>
          <a:lstStyle>
            <a:lvl1pPr>
              <a:lnSpc>
                <a:spcPct val="140000"/>
              </a:lnSpc>
              <a:defRPr cap="none" spc="-228" sz="7600">
                <a:solidFill>
                  <a:srgbClr val="3880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How to Manage Apps &amp; Members</a:t>
            </a:r>
          </a:p>
        </p:txBody>
      </p:sp>
      <p:pic>
        <p:nvPicPr>
          <p:cNvPr id="183" name="ionic-logo-landscape-sm.png" descr="ionic-logo-landscape-sm.png"/>
          <p:cNvPicPr>
            <a:picLocks noChangeAspect="1"/>
          </p:cNvPicPr>
          <p:nvPr/>
        </p:nvPicPr>
        <p:blipFill>
          <a:blip r:embed="rId3">
            <a:alphaModFix amt="30482"/>
            <a:extLst/>
          </a:blip>
          <a:stretch>
            <a:fillRect/>
          </a:stretch>
        </p:blipFill>
        <p:spPr>
          <a:xfrm>
            <a:off x="21270548" y="12050631"/>
            <a:ext cx="1526217" cy="505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512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512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